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76" r:id="rId2"/>
    <p:sldId id="279" r:id="rId3"/>
    <p:sldId id="322" r:id="rId4"/>
    <p:sldId id="323" r:id="rId5"/>
    <p:sldId id="324" r:id="rId6"/>
    <p:sldId id="335" r:id="rId7"/>
    <p:sldId id="325" r:id="rId8"/>
    <p:sldId id="326" r:id="rId9"/>
    <p:sldId id="330" r:id="rId10"/>
    <p:sldId id="332" r:id="rId11"/>
    <p:sldId id="333" r:id="rId12"/>
    <p:sldId id="318" r:id="rId13"/>
    <p:sldId id="331"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4" d="100"/>
          <a:sy n="74" d="100"/>
        </p:scale>
        <p:origin x="44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tiff"/><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4.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1" Type="http://schemas.openxmlformats.org/officeDocument/2006/relationships/slideLayout" Target="../slideLayouts/slideLayout8.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435869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62578609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650533" y="948784"/>
            <a:ext cx="7964159" cy="3477875"/>
          </a:xfrm>
          <a:prstGeom prst="rect">
            <a:avLst/>
          </a:prstGeom>
          <a:noFill/>
        </p:spPr>
        <p:txBody>
          <a:bodyPr wrap="square" rtlCol="0">
            <a:spAutoFit/>
          </a:bodyPr>
          <a:lstStyle/>
          <a:p>
            <a:pPr marL="800100" lvl="1" indent="-342900">
              <a:buFont typeface="Arial" panose="020B0604020202020204" pitchFamily="34" charset="0"/>
              <a:buChar char="•"/>
            </a:pPr>
            <a:r>
              <a:rPr lang="en-US" sz="2000" dirty="0">
                <a:solidFill>
                  <a:schemeClr val="bg1"/>
                </a:solidFill>
              </a:rPr>
              <a:t>Data Modeling </a:t>
            </a:r>
          </a:p>
          <a:p>
            <a:pPr marL="1409593" lvl="2" indent="-342900">
              <a:buFont typeface="Wingdings" panose="05000000000000000000" pitchFamily="2" charset="2"/>
              <a:buChar char="q"/>
            </a:pPr>
            <a:r>
              <a:rPr lang="en-US" sz="2000" dirty="0">
                <a:solidFill>
                  <a:schemeClr val="bg1"/>
                </a:solidFill>
              </a:rPr>
              <a:t>Attribute View</a:t>
            </a:r>
          </a:p>
          <a:p>
            <a:pPr marL="1409593" lvl="2" indent="-342900">
              <a:buFont typeface="Wingdings" panose="05000000000000000000" pitchFamily="2" charset="2"/>
              <a:buChar char="q"/>
            </a:pPr>
            <a:r>
              <a:rPr lang="en-US" sz="2000" dirty="0">
                <a:solidFill>
                  <a:schemeClr val="bg1"/>
                </a:solidFill>
              </a:rPr>
              <a:t>Analytics View</a:t>
            </a:r>
          </a:p>
          <a:p>
            <a:pPr marL="1409593" lvl="2" indent="-342900">
              <a:buFont typeface="Wingdings" panose="05000000000000000000" pitchFamily="2" charset="2"/>
              <a:buChar char="q"/>
            </a:pPr>
            <a:r>
              <a:rPr lang="en-US" sz="2000" dirty="0">
                <a:solidFill>
                  <a:schemeClr val="bg1"/>
                </a:solidFill>
              </a:rPr>
              <a:t>Calculation View</a:t>
            </a:r>
          </a:p>
          <a:p>
            <a:pPr marL="2019087" lvl="3" indent="-342900">
              <a:buFont typeface="Wingdings" panose="05000000000000000000" pitchFamily="2" charset="2"/>
              <a:buChar char="Ø"/>
            </a:pPr>
            <a:r>
              <a:rPr lang="en-US" sz="2000" dirty="0">
                <a:solidFill>
                  <a:schemeClr val="bg1"/>
                </a:solidFill>
              </a:rPr>
              <a:t>Graphical Calculation Views</a:t>
            </a:r>
          </a:p>
          <a:p>
            <a:pPr marL="2019087" lvl="3" indent="-342900">
              <a:buFont typeface="Wingdings" panose="05000000000000000000" pitchFamily="2" charset="2"/>
              <a:buChar char="Ø"/>
            </a:pPr>
            <a:r>
              <a:rPr lang="en-US" sz="2000" dirty="0">
                <a:solidFill>
                  <a:schemeClr val="bg1"/>
                </a:solidFill>
              </a:rPr>
              <a:t>Scripted Calculation Views</a:t>
            </a:r>
          </a:p>
          <a:p>
            <a:pPr marL="800100" lvl="1" indent="-342900">
              <a:buFont typeface="Arial" panose="020B0604020202020204" pitchFamily="34" charset="0"/>
              <a:buChar char="•"/>
            </a:pPr>
            <a:r>
              <a:rPr lang="en-US" sz="2000" dirty="0">
                <a:solidFill>
                  <a:schemeClr val="bg1"/>
                </a:solidFill>
              </a:rPr>
              <a:t>Classification of  Join</a:t>
            </a:r>
          </a:p>
          <a:p>
            <a:pPr marL="800100" lvl="1" indent="-342900">
              <a:buFont typeface="Arial" panose="020B0604020202020204" pitchFamily="34" charset="0"/>
              <a:buChar char="•"/>
            </a:pPr>
            <a:r>
              <a:rPr lang="en-US" sz="2000" dirty="0">
                <a:solidFill>
                  <a:schemeClr val="bg1"/>
                </a:solidFill>
              </a:rPr>
              <a:t>Creation and execution of  Data Models </a:t>
            </a:r>
          </a:p>
          <a:p>
            <a:pPr marL="800100" lvl="1" indent="-342900">
              <a:buFont typeface="Arial" panose="020B0604020202020204" pitchFamily="34" charset="0"/>
              <a:buChar char="•"/>
            </a:pPr>
            <a:r>
              <a:rPr lang="en-US" sz="2000" dirty="0">
                <a:solidFill>
                  <a:schemeClr val="bg1"/>
                </a:solidFill>
              </a:rPr>
              <a:t>Showing Concept of currency conversion</a:t>
            </a:r>
          </a:p>
          <a:p>
            <a:pPr marL="800100" lvl="1" indent="-342900">
              <a:buFont typeface="Arial" panose="020B0604020202020204" pitchFamily="34" charset="0"/>
              <a:buChar char="•"/>
            </a:pPr>
            <a:r>
              <a:rPr lang="en-US" sz="2000" dirty="0">
                <a:solidFill>
                  <a:schemeClr val="bg1"/>
                </a:solidFill>
              </a:rPr>
              <a:t>Concept of  Dimensions and Measures </a:t>
            </a:r>
          </a:p>
          <a:p>
            <a:pPr marL="457200" lvl="1"/>
            <a:endParaRPr lang="en-US" sz="2000" dirty="0">
              <a:solidFill>
                <a:schemeClr val="bg1"/>
              </a:solidFill>
            </a:endParaRPr>
          </a:p>
        </p:txBody>
      </p:sp>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HANA Modeling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347868" y="961224"/>
            <a:ext cx="11231516" cy="3693319"/>
          </a:xfrm>
          <a:prstGeom prst="rect">
            <a:avLst/>
          </a:prstGeom>
          <a:noFill/>
        </p:spPr>
        <p:txBody>
          <a:bodyPr wrap="square" rtlCol="0">
            <a:spAutoFit/>
          </a:bodyPr>
          <a:lstStyle/>
          <a:p>
            <a:pPr lvl="0" algn="just" defTabSz="914400">
              <a:defRPr/>
            </a:pPr>
            <a:r>
              <a:rPr lang="en-US" sz="1800" dirty="0">
                <a:solidFill>
                  <a:schemeClr val="bg1"/>
                </a:solidFill>
              </a:rPr>
              <a:t>Lots of data is kept in HANA, we want to utilize processing of data deeper into the database. When HANA was introduced SAP thought, how can we improve the performance by allowing customers and partners to perform code-to-data . The problem of writing optimized SQL code is-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just"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source    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pPr lvl="0" defTabSz="914400">
              <a:spcBef>
                <a:spcPts val="0"/>
              </a:spcBef>
              <a:defRPr/>
            </a:pPr>
            <a:r>
              <a:rPr lang="en-US" cap="all" dirty="0">
                <a:solidFill>
                  <a:schemeClr val="bg1"/>
                </a:solidFill>
                <a:latin typeface="Cooper Black" panose="0208090404030B020404" pitchFamily="18" charset="0"/>
              </a:rPr>
              <a:t>Measures and dimensions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graphicFrame>
        <p:nvGraphicFramePr>
          <p:cNvPr id="29" name="Table 28">
            <a:extLst>
              <a:ext uri="{FF2B5EF4-FFF2-40B4-BE49-F238E27FC236}">
                <a16:creationId xmlns:a16="http://schemas.microsoft.com/office/drawing/2014/main" id="{39B25861-5C67-4295-A632-62C46AC30507}"/>
              </a:ext>
            </a:extLst>
          </p:cNvPr>
          <p:cNvGraphicFramePr>
            <a:graphicFrameLocks noGrp="1"/>
          </p:cNvGraphicFramePr>
          <p:nvPr>
            <p:extLst>
              <p:ext uri="{D42A27DB-BD31-4B8C-83A1-F6EECF244321}">
                <p14:modId xmlns:p14="http://schemas.microsoft.com/office/powerpoint/2010/main" val="3699974977"/>
              </p:ext>
            </p:extLst>
          </p:nvPr>
        </p:nvGraphicFramePr>
        <p:xfrm>
          <a:off x="2998650" y="2985788"/>
          <a:ext cx="5831840" cy="155448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val="4079226824"/>
                    </a:ext>
                  </a:extLst>
                </a:gridCol>
                <a:gridCol w="833120">
                  <a:extLst>
                    <a:ext uri="{9D8B030D-6E8A-4147-A177-3AD203B41FA5}">
                      <a16:colId xmlns:a16="http://schemas.microsoft.com/office/drawing/2014/main" val="1004390354"/>
                    </a:ext>
                  </a:extLst>
                </a:gridCol>
                <a:gridCol w="833120">
                  <a:extLst>
                    <a:ext uri="{9D8B030D-6E8A-4147-A177-3AD203B41FA5}">
                      <a16:colId xmlns:a16="http://schemas.microsoft.com/office/drawing/2014/main" val="2809518213"/>
                    </a:ext>
                  </a:extLst>
                </a:gridCol>
                <a:gridCol w="833120">
                  <a:extLst>
                    <a:ext uri="{9D8B030D-6E8A-4147-A177-3AD203B41FA5}">
                      <a16:colId xmlns:a16="http://schemas.microsoft.com/office/drawing/2014/main" val="4096527506"/>
                    </a:ext>
                  </a:extLst>
                </a:gridCol>
                <a:gridCol w="833120">
                  <a:extLst>
                    <a:ext uri="{9D8B030D-6E8A-4147-A177-3AD203B41FA5}">
                      <a16:colId xmlns:a16="http://schemas.microsoft.com/office/drawing/2014/main" val="325246016"/>
                    </a:ext>
                  </a:extLst>
                </a:gridCol>
                <a:gridCol w="833120">
                  <a:extLst>
                    <a:ext uri="{9D8B030D-6E8A-4147-A177-3AD203B41FA5}">
                      <a16:colId xmlns:a16="http://schemas.microsoft.com/office/drawing/2014/main" val="2331139289"/>
                    </a:ext>
                  </a:extLst>
                </a:gridCol>
                <a:gridCol w="833120">
                  <a:extLst>
                    <a:ext uri="{9D8B030D-6E8A-4147-A177-3AD203B41FA5}">
                      <a16:colId xmlns:a16="http://schemas.microsoft.com/office/drawing/2014/main" val="3461152697"/>
                    </a:ext>
                  </a:extLst>
                </a:gridCol>
              </a:tblGrid>
              <a:tr h="215539">
                <a:tc>
                  <a:txBody>
                    <a:bodyPr/>
                    <a:lstStyle/>
                    <a:p>
                      <a:r>
                        <a:rPr lang="en-US" sz="1100" dirty="0"/>
                        <a:t>SO_ID</a:t>
                      </a:r>
                    </a:p>
                  </a:txBody>
                  <a:tcPr/>
                </a:tc>
                <a:tc>
                  <a:txBody>
                    <a:bodyPr/>
                    <a:lstStyle/>
                    <a:p>
                      <a:r>
                        <a:rPr lang="en-US" sz="1100" dirty="0"/>
                        <a:t>Customer</a:t>
                      </a:r>
                    </a:p>
                  </a:txBody>
                  <a:tcPr/>
                </a:tc>
                <a:tc>
                  <a:txBody>
                    <a:bodyPr/>
                    <a:lstStyle/>
                    <a:p>
                      <a:r>
                        <a:rPr lang="en-US" sz="1100" dirty="0"/>
                        <a:t>Amount</a:t>
                      </a:r>
                    </a:p>
                  </a:txBody>
                  <a:tcPr>
                    <a:solidFill>
                      <a:schemeClr val="accent3">
                        <a:lumMod val="75000"/>
                      </a:schemeClr>
                    </a:solidFill>
                  </a:tcPr>
                </a:tc>
                <a:tc>
                  <a:txBody>
                    <a:bodyPr/>
                    <a:lstStyle/>
                    <a:p>
                      <a:r>
                        <a:rPr lang="en-US" sz="1100" dirty="0"/>
                        <a:t>Currency</a:t>
                      </a:r>
                    </a:p>
                  </a:txBody>
                  <a:tcPr/>
                </a:tc>
                <a:tc>
                  <a:txBody>
                    <a:bodyPr/>
                    <a:lstStyle/>
                    <a:p>
                      <a:r>
                        <a:rPr lang="en-US" sz="1100" dirty="0"/>
                        <a:t>EMP_ID</a:t>
                      </a:r>
                    </a:p>
                  </a:txBody>
                  <a:tcPr/>
                </a:tc>
                <a:tc>
                  <a:txBody>
                    <a:bodyPr/>
                    <a:lstStyle/>
                    <a:p>
                      <a:r>
                        <a:rPr lang="en-US" sz="1100" dirty="0"/>
                        <a:t>PROD</a:t>
                      </a:r>
                    </a:p>
                  </a:txBody>
                  <a:tcPr/>
                </a:tc>
                <a:tc>
                  <a:txBody>
                    <a:bodyPr/>
                    <a:lstStyle/>
                    <a:p>
                      <a:r>
                        <a:rPr lang="en-US" sz="1100" dirty="0"/>
                        <a:t>Country</a:t>
                      </a:r>
                    </a:p>
                  </a:txBody>
                  <a:tcPr/>
                </a:tc>
                <a:extLst>
                  <a:ext uri="{0D108BD9-81ED-4DB2-BD59-A6C34878D82A}">
                    <a16:rowId xmlns:a16="http://schemas.microsoft.com/office/drawing/2014/main" val="2303160481"/>
                  </a:ext>
                </a:extLst>
              </a:tr>
              <a:tr h="215539">
                <a:tc>
                  <a:txBody>
                    <a:bodyPr/>
                    <a:lstStyle/>
                    <a:p>
                      <a:r>
                        <a:rPr lang="en-US" sz="1100" dirty="0"/>
                        <a:t>1</a:t>
                      </a:r>
                    </a:p>
                  </a:txBody>
                  <a:tcPr/>
                </a:tc>
                <a:tc>
                  <a:txBody>
                    <a:bodyPr/>
                    <a:lstStyle/>
                    <a:p>
                      <a:r>
                        <a:rPr lang="en-US" sz="1100" dirty="0"/>
                        <a:t>C1</a:t>
                      </a:r>
                    </a:p>
                  </a:txBody>
                  <a:tcPr/>
                </a:tc>
                <a:tc>
                  <a:txBody>
                    <a:bodyPr/>
                    <a:lstStyle/>
                    <a:p>
                      <a:r>
                        <a:rPr lang="en-US" sz="1100" dirty="0"/>
                        <a:t>250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P1</a:t>
                      </a:r>
                    </a:p>
                  </a:txBody>
                  <a:tcPr/>
                </a:tc>
                <a:tc>
                  <a:txBody>
                    <a:bodyPr/>
                    <a:lstStyle/>
                    <a:p>
                      <a:r>
                        <a:rPr lang="en-US" sz="1100" dirty="0"/>
                        <a:t>US</a:t>
                      </a:r>
                    </a:p>
                  </a:txBody>
                  <a:tcPr/>
                </a:tc>
                <a:extLst>
                  <a:ext uri="{0D108BD9-81ED-4DB2-BD59-A6C34878D82A}">
                    <a16:rowId xmlns:a16="http://schemas.microsoft.com/office/drawing/2014/main" val="354303302"/>
                  </a:ext>
                </a:extLst>
              </a:tr>
              <a:tr h="215539">
                <a:tc>
                  <a:txBody>
                    <a:bodyPr/>
                    <a:lstStyle/>
                    <a:p>
                      <a:r>
                        <a:rPr lang="en-US" sz="1100" dirty="0"/>
                        <a:t>2</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P2</a:t>
                      </a:r>
                    </a:p>
                  </a:txBody>
                  <a:tcPr/>
                </a:tc>
                <a:tc>
                  <a:txBody>
                    <a:bodyPr/>
                    <a:lstStyle/>
                    <a:p>
                      <a:r>
                        <a:rPr lang="en-US" sz="1100" dirty="0"/>
                        <a:t>US</a:t>
                      </a:r>
                    </a:p>
                  </a:txBody>
                  <a:tcPr/>
                </a:tc>
                <a:extLst>
                  <a:ext uri="{0D108BD9-81ED-4DB2-BD59-A6C34878D82A}">
                    <a16:rowId xmlns:a16="http://schemas.microsoft.com/office/drawing/2014/main" val="355076808"/>
                  </a:ext>
                </a:extLst>
              </a:tr>
              <a:tr h="215539">
                <a:tc>
                  <a:txBody>
                    <a:bodyPr/>
                    <a:lstStyle/>
                    <a:p>
                      <a:r>
                        <a:rPr lang="en-US" sz="1100" dirty="0"/>
                        <a:t>3</a:t>
                      </a:r>
                    </a:p>
                  </a:txBody>
                  <a:tcPr/>
                </a:tc>
                <a:tc>
                  <a:txBody>
                    <a:bodyPr/>
                    <a:lstStyle/>
                    <a:p>
                      <a:r>
                        <a:rPr lang="en-US" sz="1100" dirty="0"/>
                        <a:t>C1</a:t>
                      </a:r>
                    </a:p>
                  </a:txBody>
                  <a:tcPr/>
                </a:tc>
                <a:tc>
                  <a:txBody>
                    <a:bodyPr/>
                    <a:lstStyle/>
                    <a:p>
                      <a:r>
                        <a:rPr lang="en-US" sz="1100" dirty="0"/>
                        <a:t>800</a:t>
                      </a:r>
                    </a:p>
                  </a:txBody>
                  <a:tcPr>
                    <a:solidFill>
                      <a:schemeClr val="accent3">
                        <a:lumMod val="75000"/>
                      </a:schemeClr>
                    </a:solidFill>
                  </a:tcPr>
                </a:tc>
                <a:tc>
                  <a:txBody>
                    <a:bodyPr/>
                    <a:lstStyle/>
                    <a:p>
                      <a:r>
                        <a:rPr lang="en-US" sz="1100" dirty="0"/>
                        <a:t>EUR</a:t>
                      </a:r>
                    </a:p>
                  </a:txBody>
                  <a:tcPr/>
                </a:tc>
                <a:tc>
                  <a:txBody>
                    <a:bodyPr/>
                    <a:lstStyle/>
                    <a:p>
                      <a:r>
                        <a:rPr lang="en-US" sz="1100" dirty="0"/>
                        <a:t>1001</a:t>
                      </a:r>
                    </a:p>
                  </a:txBody>
                  <a:tcPr/>
                </a:tc>
                <a:tc>
                  <a:txBody>
                    <a:bodyPr/>
                    <a:lstStyle/>
                    <a:p>
                      <a:r>
                        <a:rPr lang="en-US" sz="1100" dirty="0"/>
                        <a:t>P2</a:t>
                      </a:r>
                    </a:p>
                  </a:txBody>
                  <a:tcPr/>
                </a:tc>
                <a:tc>
                  <a:txBody>
                    <a:bodyPr/>
                    <a:lstStyle/>
                    <a:p>
                      <a:r>
                        <a:rPr lang="en-US" sz="1100" dirty="0"/>
                        <a:t>EU</a:t>
                      </a:r>
                    </a:p>
                  </a:txBody>
                  <a:tcPr/>
                </a:tc>
                <a:extLst>
                  <a:ext uri="{0D108BD9-81ED-4DB2-BD59-A6C34878D82A}">
                    <a16:rowId xmlns:a16="http://schemas.microsoft.com/office/drawing/2014/main" val="2705855690"/>
                  </a:ext>
                </a:extLst>
              </a:tr>
              <a:tr h="215539">
                <a:tc>
                  <a:txBody>
                    <a:bodyPr/>
                    <a:lstStyle/>
                    <a:p>
                      <a:r>
                        <a:rPr lang="en-US" sz="1100" dirty="0"/>
                        <a:t>4</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P3</a:t>
                      </a:r>
                    </a:p>
                  </a:txBody>
                  <a:tcPr/>
                </a:tc>
                <a:tc>
                  <a:txBody>
                    <a:bodyPr/>
                    <a:lstStyle/>
                    <a:p>
                      <a:r>
                        <a:rPr lang="en-US" sz="1100" dirty="0"/>
                        <a:t>US</a:t>
                      </a:r>
                    </a:p>
                  </a:txBody>
                  <a:tcPr/>
                </a:tc>
                <a:extLst>
                  <a:ext uri="{0D108BD9-81ED-4DB2-BD59-A6C34878D82A}">
                    <a16:rowId xmlns:a16="http://schemas.microsoft.com/office/drawing/2014/main" val="2876007639"/>
                  </a:ext>
                </a:extLst>
              </a:tr>
              <a:tr h="215539">
                <a:tc>
                  <a:txBody>
                    <a:bodyPr/>
                    <a:lstStyle/>
                    <a:p>
                      <a:r>
                        <a:rPr lang="en-US" sz="1100" dirty="0"/>
                        <a:t>5</a:t>
                      </a:r>
                    </a:p>
                  </a:txBody>
                  <a:tcPr/>
                </a:tc>
                <a:tc>
                  <a:txBody>
                    <a:bodyPr/>
                    <a:lstStyle/>
                    <a:p>
                      <a:r>
                        <a:rPr lang="en-US" sz="1100" dirty="0"/>
                        <a:t>C3</a:t>
                      </a:r>
                    </a:p>
                  </a:txBody>
                  <a:tcPr/>
                </a:tc>
                <a:tc>
                  <a:txBody>
                    <a:bodyPr/>
                    <a:lstStyle/>
                    <a:p>
                      <a:r>
                        <a:rPr lang="en-US" sz="1100" dirty="0"/>
                        <a:t>1200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P1</a:t>
                      </a:r>
                    </a:p>
                  </a:txBody>
                  <a:tcPr/>
                </a:tc>
                <a:tc>
                  <a:txBody>
                    <a:bodyPr/>
                    <a:lstStyle/>
                    <a:p>
                      <a:r>
                        <a:rPr lang="en-US" sz="1100" dirty="0"/>
                        <a:t>EU</a:t>
                      </a:r>
                    </a:p>
                  </a:txBody>
                  <a:tcPr/>
                </a:tc>
                <a:extLst>
                  <a:ext uri="{0D108BD9-81ED-4DB2-BD59-A6C34878D82A}">
                    <a16:rowId xmlns:a16="http://schemas.microsoft.com/office/drawing/2014/main" val="717654686"/>
                  </a:ext>
                </a:extLst>
              </a:tr>
            </a:tbl>
          </a:graphicData>
        </a:graphic>
      </p:graphicFrame>
      <p:sp>
        <p:nvSpPr>
          <p:cNvPr id="30" name="TextBox 29">
            <a:extLst>
              <a:ext uri="{FF2B5EF4-FFF2-40B4-BE49-F238E27FC236}">
                <a16:creationId xmlns:a16="http://schemas.microsoft.com/office/drawing/2014/main" id="{6EBC0F0F-55E2-4753-9562-3C9E26E20DCF}"/>
              </a:ext>
            </a:extLst>
          </p:cNvPr>
          <p:cNvSpPr txBox="1"/>
          <p:nvPr/>
        </p:nvSpPr>
        <p:spPr>
          <a:xfrm>
            <a:off x="2998650" y="2060848"/>
            <a:ext cx="5831840" cy="923330"/>
          </a:xfrm>
          <a:prstGeom prst="rect">
            <a:avLst/>
          </a:prstGeom>
          <a:noFill/>
        </p:spPr>
        <p:txBody>
          <a:bodyPr wrap="square" rtlCol="0">
            <a:spAutoFit/>
          </a:bodyPr>
          <a:lstStyle/>
          <a:p>
            <a:r>
              <a:rPr lang="en-US" sz="1800" dirty="0">
                <a:solidFill>
                  <a:schemeClr val="bg1"/>
                </a:solidFill>
              </a:rPr>
              <a:t>Transaction data (facts) – KPI – Key Performance Indicator – Numbers</a:t>
            </a:r>
          </a:p>
          <a:p>
            <a:r>
              <a:rPr lang="en-US" sz="1800" dirty="0">
                <a:solidFill>
                  <a:schemeClr val="bg1"/>
                </a:solidFill>
              </a:rPr>
              <a:t>Defining a </a:t>
            </a:r>
            <a:r>
              <a:rPr lang="en-US" sz="1800" b="1" dirty="0">
                <a:solidFill>
                  <a:schemeClr val="bg1"/>
                </a:solidFill>
              </a:rPr>
              <a:t>measure </a:t>
            </a:r>
            <a:r>
              <a:rPr lang="en-US" sz="1800" dirty="0">
                <a:solidFill>
                  <a:schemeClr val="bg1"/>
                </a:solidFill>
              </a:rPr>
              <a:t>(help us measuring performance)</a:t>
            </a:r>
          </a:p>
        </p:txBody>
      </p:sp>
      <p:sp>
        <p:nvSpPr>
          <p:cNvPr id="31" name="Arrow: Down 4">
            <a:extLst>
              <a:ext uri="{FF2B5EF4-FFF2-40B4-BE49-F238E27FC236}">
                <a16:creationId xmlns:a16="http://schemas.microsoft.com/office/drawing/2014/main" id="{92420621-6688-4AE4-A702-651CE3251A32}"/>
              </a:ext>
            </a:extLst>
          </p:cNvPr>
          <p:cNvSpPr/>
          <p:nvPr/>
        </p:nvSpPr>
        <p:spPr>
          <a:xfrm>
            <a:off x="4852416" y="4540268"/>
            <a:ext cx="384048" cy="201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TextBox 31">
            <a:extLst>
              <a:ext uri="{FF2B5EF4-FFF2-40B4-BE49-F238E27FC236}">
                <a16:creationId xmlns:a16="http://schemas.microsoft.com/office/drawing/2014/main" id="{5B7AC8C6-D0C2-4A51-961B-E83E7DE76D6B}"/>
              </a:ext>
            </a:extLst>
          </p:cNvPr>
          <p:cNvSpPr txBox="1"/>
          <p:nvPr/>
        </p:nvSpPr>
        <p:spPr>
          <a:xfrm>
            <a:off x="3779520" y="4699208"/>
            <a:ext cx="3467020" cy="369332"/>
          </a:xfrm>
          <a:prstGeom prst="rect">
            <a:avLst/>
          </a:prstGeom>
          <a:noFill/>
        </p:spPr>
        <p:txBody>
          <a:bodyPr wrap="square" rtlCol="0">
            <a:spAutoFit/>
          </a:bodyPr>
          <a:lstStyle/>
          <a:p>
            <a:r>
              <a:rPr lang="en-US" sz="1800" b="1" dirty="0">
                <a:solidFill>
                  <a:schemeClr val="bg1"/>
                </a:solidFill>
              </a:rPr>
              <a:t>Total sales, total sales by currency</a:t>
            </a:r>
          </a:p>
        </p:txBody>
      </p:sp>
      <p:graphicFrame>
        <p:nvGraphicFramePr>
          <p:cNvPr id="33" name="Table 32">
            <a:extLst>
              <a:ext uri="{FF2B5EF4-FFF2-40B4-BE49-F238E27FC236}">
                <a16:creationId xmlns:a16="http://schemas.microsoft.com/office/drawing/2014/main" id="{8F1127FE-0483-4291-AA74-83CE5390CFB2}"/>
              </a:ext>
            </a:extLst>
          </p:cNvPr>
          <p:cNvGraphicFramePr>
            <a:graphicFrameLocks noGrp="1"/>
          </p:cNvGraphicFramePr>
          <p:nvPr>
            <p:extLst>
              <p:ext uri="{D42A27DB-BD31-4B8C-83A1-F6EECF244321}">
                <p14:modId xmlns:p14="http://schemas.microsoft.com/office/powerpoint/2010/main" val="2070910268"/>
              </p:ext>
            </p:extLst>
          </p:nvPr>
        </p:nvGraphicFramePr>
        <p:xfrm>
          <a:off x="50900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val="4117882093"/>
                    </a:ext>
                  </a:extLst>
                </a:gridCol>
                <a:gridCol w="1240305">
                  <a:extLst>
                    <a:ext uri="{9D8B030D-6E8A-4147-A177-3AD203B41FA5}">
                      <a16:colId xmlns:a16="http://schemas.microsoft.com/office/drawing/2014/main" val="2177794231"/>
                    </a:ext>
                  </a:extLst>
                </a:gridCol>
              </a:tblGrid>
              <a:tr h="215539">
                <a:tc>
                  <a:txBody>
                    <a:bodyPr/>
                    <a:lstStyle/>
                    <a:p>
                      <a:r>
                        <a:rPr lang="en-US" sz="1100" dirty="0"/>
                        <a:t>Customer</a:t>
                      </a:r>
                    </a:p>
                  </a:txBody>
                  <a:tcPr/>
                </a:tc>
                <a:tc>
                  <a:txBody>
                    <a:bodyPr/>
                    <a:lstStyle/>
                    <a:p>
                      <a:r>
                        <a:rPr lang="en-US" sz="1100" dirty="0"/>
                        <a:t>Name</a:t>
                      </a:r>
                    </a:p>
                  </a:txBody>
                  <a:tcPr/>
                </a:tc>
                <a:extLst>
                  <a:ext uri="{0D108BD9-81ED-4DB2-BD59-A6C34878D82A}">
                    <a16:rowId xmlns:a16="http://schemas.microsoft.com/office/drawing/2014/main" val="2273251739"/>
                  </a:ext>
                </a:extLst>
              </a:tr>
              <a:tr h="215539">
                <a:tc>
                  <a:txBody>
                    <a:bodyPr/>
                    <a:lstStyle/>
                    <a:p>
                      <a:r>
                        <a:rPr lang="en-US" sz="1100" dirty="0"/>
                        <a:t>C1</a:t>
                      </a:r>
                    </a:p>
                  </a:txBody>
                  <a:tcPr/>
                </a:tc>
                <a:tc>
                  <a:txBody>
                    <a:bodyPr/>
                    <a:lstStyle/>
                    <a:p>
                      <a:r>
                        <a:rPr lang="en-US" sz="1100" dirty="0"/>
                        <a:t>SAP</a:t>
                      </a:r>
                    </a:p>
                  </a:txBody>
                  <a:tcPr/>
                </a:tc>
                <a:extLst>
                  <a:ext uri="{0D108BD9-81ED-4DB2-BD59-A6C34878D82A}">
                    <a16:rowId xmlns:a16="http://schemas.microsoft.com/office/drawing/2014/main" val="3010843398"/>
                  </a:ext>
                </a:extLst>
              </a:tr>
              <a:tr h="215539">
                <a:tc>
                  <a:txBody>
                    <a:bodyPr/>
                    <a:lstStyle/>
                    <a:p>
                      <a:r>
                        <a:rPr lang="en-US" sz="1100" dirty="0"/>
                        <a:t>C2</a:t>
                      </a:r>
                    </a:p>
                  </a:txBody>
                  <a:tcPr/>
                </a:tc>
                <a:tc>
                  <a:txBody>
                    <a:bodyPr/>
                    <a:lstStyle/>
                    <a:p>
                      <a:r>
                        <a:rPr lang="en-US" sz="1100" dirty="0"/>
                        <a:t>IBM</a:t>
                      </a:r>
                    </a:p>
                  </a:txBody>
                  <a:tcPr/>
                </a:tc>
                <a:extLst>
                  <a:ext uri="{0D108BD9-81ED-4DB2-BD59-A6C34878D82A}">
                    <a16:rowId xmlns:a16="http://schemas.microsoft.com/office/drawing/2014/main" val="3880340378"/>
                  </a:ext>
                </a:extLst>
              </a:tr>
              <a:tr h="215539">
                <a:tc>
                  <a:txBody>
                    <a:bodyPr/>
                    <a:lstStyle/>
                    <a:p>
                      <a:r>
                        <a:rPr lang="en-US" sz="1100" dirty="0"/>
                        <a:t>C3</a:t>
                      </a:r>
                    </a:p>
                  </a:txBody>
                  <a:tcPr/>
                </a:tc>
                <a:tc>
                  <a:txBody>
                    <a:bodyPr/>
                    <a:lstStyle/>
                    <a:p>
                      <a:r>
                        <a:rPr lang="en-US" sz="1100" dirty="0"/>
                        <a:t>Apple</a:t>
                      </a:r>
                    </a:p>
                  </a:txBody>
                  <a:tcPr/>
                </a:tc>
                <a:extLst>
                  <a:ext uri="{0D108BD9-81ED-4DB2-BD59-A6C34878D82A}">
                    <a16:rowId xmlns:a16="http://schemas.microsoft.com/office/drawing/2014/main" val="3850069763"/>
                  </a:ext>
                </a:extLst>
              </a:tr>
            </a:tbl>
          </a:graphicData>
        </a:graphic>
      </p:graphicFrame>
      <p:sp>
        <p:nvSpPr>
          <p:cNvPr id="34" name="TextBox 33">
            <a:extLst>
              <a:ext uri="{FF2B5EF4-FFF2-40B4-BE49-F238E27FC236}">
                <a16:creationId xmlns:a16="http://schemas.microsoft.com/office/drawing/2014/main" id="{1078ADCD-3CC9-4A0D-B6D7-AEAE471940E6}"/>
              </a:ext>
            </a:extLst>
          </p:cNvPr>
          <p:cNvSpPr txBox="1"/>
          <p:nvPr/>
        </p:nvSpPr>
        <p:spPr>
          <a:xfrm>
            <a:off x="477788" y="1052736"/>
            <a:ext cx="4956048" cy="646331"/>
          </a:xfrm>
          <a:prstGeom prst="rect">
            <a:avLst/>
          </a:prstGeom>
          <a:noFill/>
        </p:spPr>
        <p:txBody>
          <a:bodyPr wrap="square" rtlCol="0">
            <a:spAutoFit/>
          </a:bodyPr>
          <a:lstStyle/>
          <a:p>
            <a:r>
              <a:rPr lang="en-US" sz="1800" dirty="0">
                <a:solidFill>
                  <a:schemeClr val="bg1"/>
                </a:solidFill>
              </a:rPr>
              <a:t>Master data – does not change frequently</a:t>
            </a:r>
          </a:p>
          <a:p>
            <a:r>
              <a:rPr lang="en-US" sz="1800" b="1" dirty="0">
                <a:solidFill>
                  <a:schemeClr val="bg1"/>
                </a:solidFill>
              </a:rPr>
              <a:t>Dimension</a:t>
            </a:r>
          </a:p>
        </p:txBody>
      </p:sp>
      <p:sp>
        <p:nvSpPr>
          <p:cNvPr id="35" name="TextBox 34">
            <a:extLst>
              <a:ext uri="{FF2B5EF4-FFF2-40B4-BE49-F238E27FC236}">
                <a16:creationId xmlns:a16="http://schemas.microsoft.com/office/drawing/2014/main" id="{A2C8845F-E995-4F8A-B61B-9ED35B88F330}"/>
              </a:ext>
            </a:extLst>
          </p:cNvPr>
          <p:cNvSpPr txBox="1"/>
          <p:nvPr/>
        </p:nvSpPr>
        <p:spPr>
          <a:xfrm>
            <a:off x="210312" y="2930332"/>
            <a:ext cx="2380488" cy="1569660"/>
          </a:xfrm>
          <a:prstGeom prst="rect">
            <a:avLst/>
          </a:prstGeom>
          <a:noFill/>
        </p:spPr>
        <p:txBody>
          <a:bodyPr wrap="square" rtlCol="0">
            <a:spAutoFit/>
          </a:bodyPr>
          <a:lstStyle/>
          <a:p>
            <a:r>
              <a:rPr lang="en-US" dirty="0">
                <a:solidFill>
                  <a:schemeClr val="bg1"/>
                </a:solidFill>
              </a:rPr>
              <a:t>SAP 250+800 = 1050</a:t>
            </a:r>
          </a:p>
          <a:p>
            <a:r>
              <a:rPr lang="en-US" dirty="0">
                <a:solidFill>
                  <a:schemeClr val="bg1"/>
                </a:solidFill>
              </a:rPr>
              <a:t>IBM = 1200</a:t>
            </a:r>
          </a:p>
          <a:p>
            <a:r>
              <a:rPr lang="en-US" dirty="0">
                <a:solidFill>
                  <a:schemeClr val="bg1"/>
                </a:solidFill>
              </a:rPr>
              <a:t>Apple = 1200</a:t>
            </a:r>
          </a:p>
        </p:txBody>
      </p:sp>
      <p:sp>
        <p:nvSpPr>
          <p:cNvPr id="36" name="Arrow: Right 11">
            <a:extLst>
              <a:ext uri="{FF2B5EF4-FFF2-40B4-BE49-F238E27FC236}">
                <a16:creationId xmlns:a16="http://schemas.microsoft.com/office/drawing/2014/main" id="{A035DD3B-523C-48A0-BD3A-003B728D6685}"/>
              </a:ext>
            </a:extLst>
          </p:cNvPr>
          <p:cNvSpPr/>
          <p:nvPr/>
        </p:nvSpPr>
        <p:spPr>
          <a:xfrm>
            <a:off x="298688" y="1780748"/>
            <a:ext cx="210312" cy="719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37" name="Table 36">
            <a:extLst>
              <a:ext uri="{FF2B5EF4-FFF2-40B4-BE49-F238E27FC236}">
                <a16:creationId xmlns:a16="http://schemas.microsoft.com/office/drawing/2014/main" id="{BC0986BE-20D9-41A5-AEA2-8A460CC2005B}"/>
              </a:ext>
            </a:extLst>
          </p:cNvPr>
          <p:cNvGraphicFramePr>
            <a:graphicFrameLocks noGrp="1"/>
          </p:cNvGraphicFramePr>
          <p:nvPr>
            <p:extLst>
              <p:ext uri="{D42A27DB-BD31-4B8C-83A1-F6EECF244321}">
                <p14:modId xmlns:p14="http://schemas.microsoft.com/office/powerpoint/2010/main" val="1520388749"/>
              </p:ext>
            </p:extLst>
          </p:nvPr>
        </p:nvGraphicFramePr>
        <p:xfrm>
          <a:off x="970026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val="4117882093"/>
                    </a:ext>
                  </a:extLst>
                </a:gridCol>
                <a:gridCol w="1240305">
                  <a:extLst>
                    <a:ext uri="{9D8B030D-6E8A-4147-A177-3AD203B41FA5}">
                      <a16:colId xmlns:a16="http://schemas.microsoft.com/office/drawing/2014/main" val="2177794231"/>
                    </a:ext>
                  </a:extLst>
                </a:gridCol>
              </a:tblGrid>
              <a:tr h="215539">
                <a:tc>
                  <a:txBody>
                    <a:bodyPr/>
                    <a:lstStyle/>
                    <a:p>
                      <a:r>
                        <a:rPr lang="en-US" sz="1100" dirty="0"/>
                        <a:t>PID</a:t>
                      </a:r>
                    </a:p>
                  </a:txBody>
                  <a:tcPr/>
                </a:tc>
                <a:tc>
                  <a:txBody>
                    <a:bodyPr/>
                    <a:lstStyle/>
                    <a:p>
                      <a:r>
                        <a:rPr lang="en-US" sz="1100" dirty="0"/>
                        <a:t>Product</a:t>
                      </a:r>
                    </a:p>
                  </a:txBody>
                  <a:tcPr/>
                </a:tc>
                <a:extLst>
                  <a:ext uri="{0D108BD9-81ED-4DB2-BD59-A6C34878D82A}">
                    <a16:rowId xmlns:a16="http://schemas.microsoft.com/office/drawing/2014/main" val="2273251739"/>
                  </a:ext>
                </a:extLst>
              </a:tr>
              <a:tr h="215539">
                <a:tc>
                  <a:txBody>
                    <a:bodyPr/>
                    <a:lstStyle/>
                    <a:p>
                      <a:r>
                        <a:rPr lang="en-US" sz="1100" dirty="0"/>
                        <a:t>P1</a:t>
                      </a:r>
                    </a:p>
                  </a:txBody>
                  <a:tcPr/>
                </a:tc>
                <a:tc>
                  <a:txBody>
                    <a:bodyPr/>
                    <a:lstStyle/>
                    <a:p>
                      <a:r>
                        <a:rPr lang="en-US" sz="1100" dirty="0"/>
                        <a:t>Laptop</a:t>
                      </a:r>
                    </a:p>
                  </a:txBody>
                  <a:tcPr/>
                </a:tc>
                <a:extLst>
                  <a:ext uri="{0D108BD9-81ED-4DB2-BD59-A6C34878D82A}">
                    <a16:rowId xmlns:a16="http://schemas.microsoft.com/office/drawing/2014/main" val="3010843398"/>
                  </a:ext>
                </a:extLst>
              </a:tr>
              <a:tr h="215539">
                <a:tc>
                  <a:txBody>
                    <a:bodyPr/>
                    <a:lstStyle/>
                    <a:p>
                      <a:r>
                        <a:rPr lang="en-US" sz="1100" dirty="0"/>
                        <a:t>P2</a:t>
                      </a:r>
                    </a:p>
                  </a:txBody>
                  <a:tcPr/>
                </a:tc>
                <a:tc>
                  <a:txBody>
                    <a:bodyPr/>
                    <a:lstStyle/>
                    <a:p>
                      <a:r>
                        <a:rPr lang="en-US" sz="1100" dirty="0"/>
                        <a:t>Webcam</a:t>
                      </a:r>
                    </a:p>
                  </a:txBody>
                  <a:tcPr/>
                </a:tc>
                <a:extLst>
                  <a:ext uri="{0D108BD9-81ED-4DB2-BD59-A6C34878D82A}">
                    <a16:rowId xmlns:a16="http://schemas.microsoft.com/office/drawing/2014/main" val="3880340378"/>
                  </a:ext>
                </a:extLst>
              </a:tr>
              <a:tr h="215539">
                <a:tc>
                  <a:txBody>
                    <a:bodyPr/>
                    <a:lstStyle/>
                    <a:p>
                      <a:r>
                        <a:rPr lang="en-US" sz="1100" dirty="0"/>
                        <a:t>P3</a:t>
                      </a:r>
                    </a:p>
                  </a:txBody>
                  <a:tcPr/>
                </a:tc>
                <a:tc>
                  <a:txBody>
                    <a:bodyPr/>
                    <a:lstStyle/>
                    <a:p>
                      <a:r>
                        <a:rPr lang="en-US" sz="1100" dirty="0"/>
                        <a:t>Projectors</a:t>
                      </a:r>
                    </a:p>
                  </a:txBody>
                  <a:tcPr/>
                </a:tc>
                <a:extLst>
                  <a:ext uri="{0D108BD9-81ED-4DB2-BD59-A6C34878D82A}">
                    <a16:rowId xmlns:a16="http://schemas.microsoft.com/office/drawing/2014/main" val="3850069763"/>
                  </a:ext>
                </a:extLst>
              </a:tr>
            </a:tbl>
          </a:graphicData>
        </a:graphic>
      </p:graphicFrame>
      <p:graphicFrame>
        <p:nvGraphicFramePr>
          <p:cNvPr id="38" name="Table 37">
            <a:extLst>
              <a:ext uri="{FF2B5EF4-FFF2-40B4-BE49-F238E27FC236}">
                <a16:creationId xmlns:a16="http://schemas.microsoft.com/office/drawing/2014/main" id="{30330FC9-9F93-458A-84EC-2B22A96F7F2B}"/>
              </a:ext>
            </a:extLst>
          </p:cNvPr>
          <p:cNvGraphicFramePr>
            <a:graphicFrameLocks noGrp="1"/>
          </p:cNvGraphicFramePr>
          <p:nvPr>
            <p:extLst>
              <p:ext uri="{D42A27DB-BD31-4B8C-83A1-F6EECF244321}">
                <p14:modId xmlns:p14="http://schemas.microsoft.com/office/powerpoint/2010/main" val="297384223"/>
              </p:ext>
            </p:extLst>
          </p:nvPr>
        </p:nvGraphicFramePr>
        <p:xfrm>
          <a:off x="9623558" y="4905954"/>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val="4117882093"/>
                    </a:ext>
                  </a:extLst>
                </a:gridCol>
                <a:gridCol w="1240305">
                  <a:extLst>
                    <a:ext uri="{9D8B030D-6E8A-4147-A177-3AD203B41FA5}">
                      <a16:colId xmlns:a16="http://schemas.microsoft.com/office/drawing/2014/main" val="2177794231"/>
                    </a:ext>
                  </a:extLst>
                </a:gridCol>
              </a:tblGrid>
              <a:tr h="215539">
                <a:tc>
                  <a:txBody>
                    <a:bodyPr/>
                    <a:lstStyle/>
                    <a:p>
                      <a:r>
                        <a:rPr lang="en-US" sz="1100" dirty="0"/>
                        <a:t>EMPID</a:t>
                      </a:r>
                    </a:p>
                  </a:txBody>
                  <a:tcPr/>
                </a:tc>
                <a:tc>
                  <a:txBody>
                    <a:bodyPr/>
                    <a:lstStyle/>
                    <a:p>
                      <a:r>
                        <a:rPr lang="en-US" sz="1100" dirty="0"/>
                        <a:t>Name</a:t>
                      </a:r>
                    </a:p>
                  </a:txBody>
                  <a:tcPr/>
                </a:tc>
                <a:extLst>
                  <a:ext uri="{0D108BD9-81ED-4DB2-BD59-A6C34878D82A}">
                    <a16:rowId xmlns:a16="http://schemas.microsoft.com/office/drawing/2014/main" val="2273251739"/>
                  </a:ext>
                </a:extLst>
              </a:tr>
              <a:tr h="215539">
                <a:tc>
                  <a:txBody>
                    <a:bodyPr/>
                    <a:lstStyle/>
                    <a:p>
                      <a:r>
                        <a:rPr lang="en-US" sz="1100" dirty="0"/>
                        <a:t>1001</a:t>
                      </a:r>
                    </a:p>
                  </a:txBody>
                  <a:tcPr/>
                </a:tc>
                <a:tc>
                  <a:txBody>
                    <a:bodyPr/>
                    <a:lstStyle/>
                    <a:p>
                      <a:r>
                        <a:rPr lang="en-US" sz="1100" dirty="0"/>
                        <a:t>Saurabh</a:t>
                      </a:r>
                    </a:p>
                  </a:txBody>
                  <a:tcPr/>
                </a:tc>
                <a:extLst>
                  <a:ext uri="{0D108BD9-81ED-4DB2-BD59-A6C34878D82A}">
                    <a16:rowId xmlns:a16="http://schemas.microsoft.com/office/drawing/2014/main" val="3010843398"/>
                  </a:ext>
                </a:extLst>
              </a:tr>
              <a:tr h="215539">
                <a:tc>
                  <a:txBody>
                    <a:bodyPr/>
                    <a:lstStyle/>
                    <a:p>
                      <a:r>
                        <a:rPr lang="en-US" sz="1100" dirty="0"/>
                        <a:t>1002</a:t>
                      </a:r>
                    </a:p>
                  </a:txBody>
                  <a:tcPr/>
                </a:tc>
                <a:tc>
                  <a:txBody>
                    <a:bodyPr/>
                    <a:lstStyle/>
                    <a:p>
                      <a:r>
                        <a:rPr lang="en-US" sz="1100" dirty="0"/>
                        <a:t>Ananya</a:t>
                      </a:r>
                    </a:p>
                  </a:txBody>
                  <a:tcPr/>
                </a:tc>
                <a:extLst>
                  <a:ext uri="{0D108BD9-81ED-4DB2-BD59-A6C34878D82A}">
                    <a16:rowId xmlns:a16="http://schemas.microsoft.com/office/drawing/2014/main" val="3880340378"/>
                  </a:ext>
                </a:extLst>
              </a:tr>
              <a:tr h="215539">
                <a:tc>
                  <a:txBody>
                    <a:bodyPr/>
                    <a:lstStyle/>
                    <a:p>
                      <a:r>
                        <a:rPr lang="en-US" sz="1100" dirty="0"/>
                        <a:t>1003</a:t>
                      </a:r>
                    </a:p>
                  </a:txBody>
                  <a:tcPr/>
                </a:tc>
                <a:tc>
                  <a:txBody>
                    <a:bodyPr/>
                    <a:lstStyle/>
                    <a:p>
                      <a:r>
                        <a:rPr lang="en-US" sz="1100" dirty="0"/>
                        <a:t>Anubhav</a:t>
                      </a:r>
                    </a:p>
                  </a:txBody>
                  <a:tcPr/>
                </a:tc>
                <a:extLst>
                  <a:ext uri="{0D108BD9-81ED-4DB2-BD59-A6C34878D82A}">
                    <a16:rowId xmlns:a16="http://schemas.microsoft.com/office/drawing/2014/main" val="3850069763"/>
                  </a:ext>
                </a:extLst>
              </a:tr>
            </a:tbl>
          </a:graphicData>
        </a:graphic>
      </p:graphicFrame>
      <p:sp>
        <p:nvSpPr>
          <p:cNvPr id="39" name="Rectangle 38">
            <a:extLst>
              <a:ext uri="{FF2B5EF4-FFF2-40B4-BE49-F238E27FC236}">
                <a16:creationId xmlns:a16="http://schemas.microsoft.com/office/drawing/2014/main" id="{457219B5-B077-4747-B8BF-C9989AE83215}"/>
              </a:ext>
            </a:extLst>
          </p:cNvPr>
          <p:cNvSpPr/>
          <p:nvPr/>
        </p:nvSpPr>
        <p:spPr>
          <a:xfrm>
            <a:off x="210312" y="5087828"/>
            <a:ext cx="2517648" cy="1653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TIME</a:t>
            </a:r>
          </a:p>
          <a:p>
            <a:pPr algn="ctr"/>
            <a:r>
              <a:rPr lang="en-US" dirty="0">
                <a:solidFill>
                  <a:schemeClr val="bg1"/>
                </a:solidFill>
              </a:rPr>
              <a:t>Year, Quarter, Month,</a:t>
            </a:r>
          </a:p>
        </p:txBody>
      </p:sp>
    </p:spTree>
    <p:extLst>
      <p:ext uri="{BB962C8B-B14F-4D97-AF65-F5344CB8AC3E}">
        <p14:creationId xmlns:p14="http://schemas.microsoft.com/office/powerpoint/2010/main" val="312064174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Joins in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67809" y="3418772"/>
            <a:ext cx="269837" cy="269837"/>
          </a:xfrm>
          <a:prstGeom prst="rect">
            <a:avLst/>
          </a:prstGeom>
        </p:spPr>
      </p:pic>
      <p:sp>
        <p:nvSpPr>
          <p:cNvPr id="32" name="Freeform 108">
            <a:extLst>
              <a:ext uri="{FF2B5EF4-FFF2-40B4-BE49-F238E27FC236}">
                <a16:creationId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a16="http://schemas.microsoft.com/office/drawing/2014/main"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6906" y="4336488"/>
            <a:ext cx="262546" cy="262544"/>
          </a:xfrm>
          <a:prstGeom prst="rect">
            <a:avLst/>
          </a:prstGeom>
        </p:spPr>
      </p:pic>
      <p:sp>
        <p:nvSpPr>
          <p:cNvPr id="35" name="TextBox 34">
            <a:extLst>
              <a:ext uri="{FF2B5EF4-FFF2-40B4-BE49-F238E27FC236}">
                <a16:creationId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a16="http://schemas.microsoft.com/office/drawing/2014/main"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39606" y="3177932"/>
            <a:ext cx="282169" cy="282169"/>
          </a:xfrm>
          <a:prstGeom prst="rect">
            <a:avLst/>
          </a:prstGeom>
        </p:spPr>
      </p:pic>
      <p:sp>
        <p:nvSpPr>
          <p:cNvPr id="45" name="Freeform 108">
            <a:extLst>
              <a:ext uri="{FF2B5EF4-FFF2-40B4-BE49-F238E27FC236}">
                <a16:creationId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a16="http://schemas.microsoft.com/office/drawing/2014/main"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92828" y="2630781"/>
            <a:ext cx="234661" cy="234661"/>
          </a:xfrm>
          <a:prstGeom prst="rect">
            <a:avLst/>
          </a:prstGeom>
        </p:spPr>
      </p:pic>
      <p:sp>
        <p:nvSpPr>
          <p:cNvPr id="49" name="Freeform 108">
            <a:extLst>
              <a:ext uri="{FF2B5EF4-FFF2-40B4-BE49-F238E27FC236}">
                <a16:creationId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a16="http://schemas.microsoft.com/office/drawing/2014/main"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4153" y="3413671"/>
            <a:ext cx="272381" cy="272381"/>
          </a:xfrm>
          <a:prstGeom prst="rect">
            <a:avLst/>
          </a:prstGeom>
        </p:spPr>
      </p:pic>
      <p:sp>
        <p:nvSpPr>
          <p:cNvPr id="53" name="Freeform 108">
            <a:extLst>
              <a:ext uri="{FF2B5EF4-FFF2-40B4-BE49-F238E27FC236}">
                <a16:creationId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a16="http://schemas.microsoft.com/office/drawing/2014/main"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256" y="2680768"/>
            <a:ext cx="250453" cy="250453"/>
          </a:xfrm>
          <a:prstGeom prst="rect">
            <a:avLst/>
          </a:prstGeom>
        </p:spPr>
      </p:pic>
      <p:sp>
        <p:nvSpPr>
          <p:cNvPr id="57" name="Freeform 108">
            <a:extLst>
              <a:ext uri="{FF2B5EF4-FFF2-40B4-BE49-F238E27FC236}">
                <a16:creationId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a16="http://schemas.microsoft.com/office/drawing/2014/main"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a16="http://schemas.microsoft.com/office/drawing/2014/main"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a16="http://schemas.microsoft.com/office/drawing/2014/main"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val="3197870226"/>
                    </a:ext>
                  </a:extLst>
                </a:gridCol>
                <a:gridCol w="1316566">
                  <a:extLst>
                    <a:ext uri="{9D8B030D-6E8A-4147-A177-3AD203B41FA5}">
                      <a16:colId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val="1622903416"/>
                  </a:ext>
                </a:extLst>
              </a:tr>
            </a:tbl>
          </a:graphicData>
        </a:graphic>
      </p:graphicFrame>
      <p:graphicFrame>
        <p:nvGraphicFramePr>
          <p:cNvPr id="16" name="Table 15">
            <a:extLst>
              <a:ext uri="{FF2B5EF4-FFF2-40B4-BE49-F238E27FC236}">
                <a16:creationId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val="3197870226"/>
                    </a:ext>
                  </a:extLst>
                </a:gridCol>
                <a:gridCol w="1316566">
                  <a:extLst>
                    <a:ext uri="{9D8B030D-6E8A-4147-A177-3AD203B41FA5}">
                      <a16:colId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val="1622903416"/>
                  </a:ext>
                </a:extLst>
              </a:tr>
            </a:tbl>
          </a:graphicData>
        </a:graphic>
      </p:graphicFrame>
      <p:cxnSp>
        <p:nvCxnSpPr>
          <p:cNvPr id="17" name="Straight Connector 16">
            <a:extLst>
              <a:ext uri="{FF2B5EF4-FFF2-40B4-BE49-F238E27FC236}">
                <a16:creationId xmlns:a16="http://schemas.microsoft.com/office/drawing/2014/main"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a16="http://schemas.microsoft.com/office/drawing/2014/main"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921051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10044</TotalTime>
  <Words>1164</Words>
  <Application>Microsoft Office PowerPoint</Application>
  <PresentationFormat>Custom</PresentationFormat>
  <Paragraphs>261</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Black</vt:lpstr>
      <vt:lpstr>Arial Bold</vt:lpstr>
      <vt:lpstr>Calibri</vt:lpstr>
      <vt:lpstr>Cooper Black</vt:lpstr>
      <vt:lpstr>Patua One</vt:lpstr>
      <vt:lpstr>Segoe UI</vt:lpstr>
      <vt:lpstr>Wingdings</vt:lpstr>
      <vt:lpstr>Office Theme</vt:lpstr>
      <vt:lpstr>ABAP on Hana s/4 Hana Training</vt:lpstr>
      <vt:lpstr>Agenda – Day 6</vt:lpstr>
      <vt:lpstr>HANA Modeling</vt:lpstr>
      <vt:lpstr>Models in SAP HANA</vt:lpstr>
      <vt:lpstr>Why 3 Models?</vt:lpstr>
      <vt:lpstr>Measures and dimensions</vt:lpstr>
      <vt:lpstr>Joins in HANA</vt:lpstr>
      <vt:lpstr>Classification of Joins in HANA</vt:lpstr>
      <vt:lpstr>Classification of Joins in HANA</vt:lpstr>
      <vt:lpstr>Attribute View</vt:lpstr>
      <vt:lpstr>Analytic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274</cp:revision>
  <dcterms:created xsi:type="dcterms:W3CDTF">2013-09-12T13:05:01Z</dcterms:created>
  <dcterms:modified xsi:type="dcterms:W3CDTF">2022-02-17T14:07:03Z</dcterms:modified>
</cp:coreProperties>
</file>